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rata"/>
      <p:regular r:id="rId12"/>
    </p:embeddedFon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Arial Narrow"/>
      <p:regular r:id="rId21"/>
      <p:bold r:id="rId22"/>
      <p:italic r:id="rId23"/>
      <p:boldItalic r:id="rId24"/>
    </p:embeddedFont>
    <p:embeddedFont>
      <p:font typeface="Bodoni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9" roundtripDataSignature="AMtx7mh3pRKQvtHJyCwIzRnY+Sz41c3a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ArialNarrow-bold.fntdata"/><Relationship Id="rId21" Type="http://schemas.openxmlformats.org/officeDocument/2006/relationships/font" Target="fonts/ArialNarrow-regular.fntdata"/><Relationship Id="rId24" Type="http://schemas.openxmlformats.org/officeDocument/2006/relationships/font" Target="fonts/ArialNarrow-boldItalic.fntdata"/><Relationship Id="rId23" Type="http://schemas.openxmlformats.org/officeDocument/2006/relationships/font" Target="fonts/ArialNarrow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odoni-bold.fntdata"/><Relationship Id="rId25" Type="http://schemas.openxmlformats.org/officeDocument/2006/relationships/font" Target="fonts/Bodoni-regular.fntdata"/><Relationship Id="rId28" Type="http://schemas.openxmlformats.org/officeDocument/2006/relationships/font" Target="fonts/Bodoni-boldItalic.fntdata"/><Relationship Id="rId27" Type="http://schemas.openxmlformats.org/officeDocument/2006/relationships/font" Target="fonts/Bodoni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font" Target="fonts/Prata-regular.fntdata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media/image10.png>
</file>

<file path=ppt/media/image12.png>
</file>

<file path=ppt/media/image14.png>
</file>

<file path=ppt/media/image15.png>
</file>

<file path=ppt/media/image16.png>
</file>

<file path=ppt/media/image18.png>
</file>

<file path=ppt/media/image19.png>
</file>

<file path=ppt/media/image20.jpg>
</file>

<file path=ppt/media/image21.png>
</file>

<file path=ppt/media/image23.png>
</file>

<file path=ppt/media/image24.png>
</file>

<file path=ppt/media/image25.png>
</file>

<file path=ppt/media/image3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8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2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8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8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16.png"/><Relationship Id="rId7" Type="http://schemas.openxmlformats.org/officeDocument/2006/relationships/image" Target="../media/image12.png"/><Relationship Id="rId8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8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16.png"/><Relationship Id="rId7" Type="http://schemas.openxmlformats.org/officeDocument/2006/relationships/image" Target="../media/image12.png"/><Relationship Id="rId8" Type="http://schemas.openxmlformats.org/officeDocument/2006/relationships/image" Target="../media/image1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" name="Google Shape;11;p8"/>
          <p:cNvSpPr txBox="1"/>
          <p:nvPr>
            <p:ph idx="1" type="body"/>
          </p:nvPr>
        </p:nvSpPr>
        <p:spPr>
          <a:xfrm>
            <a:off x="720000" y="1152475"/>
            <a:ext cx="77040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12" name="Google Shape;12;p8"/>
          <p:cNvGrpSpPr/>
          <p:nvPr/>
        </p:nvGrpSpPr>
        <p:grpSpPr>
          <a:xfrm>
            <a:off x="6925151" y="3589918"/>
            <a:ext cx="2596671" cy="2304457"/>
            <a:chOff x="6925151" y="3589918"/>
            <a:chExt cx="2596671" cy="2304457"/>
          </a:xfrm>
        </p:grpSpPr>
        <p:pic>
          <p:nvPicPr>
            <p:cNvPr id="13" name="Google Shape;13;p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385713">
              <a:off x="8387300" y="3642911"/>
              <a:ext cx="1042351" cy="1704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-3263544">
              <a:off x="7389743" y="4527078"/>
              <a:ext cx="569667" cy="143559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" name="Google Shape;88;p17"/>
          <p:cNvGrpSpPr/>
          <p:nvPr/>
        </p:nvGrpSpPr>
        <p:grpSpPr>
          <a:xfrm>
            <a:off x="-564775" y="-438687"/>
            <a:ext cx="2886090" cy="5720188"/>
            <a:chOff x="-564775" y="-438687"/>
            <a:chExt cx="2886090" cy="5720188"/>
          </a:xfrm>
        </p:grpSpPr>
        <p:pic>
          <p:nvPicPr>
            <p:cNvPr id="89" name="Google Shape;89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2043951">
              <a:off x="-295275" y="4153866"/>
              <a:ext cx="1554450" cy="757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-599363">
              <a:off x="633917" y="-302491"/>
              <a:ext cx="1635290" cy="7437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-564775" y="355175"/>
              <a:ext cx="1666875" cy="142397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" name="Google Shape;94;p18"/>
          <p:cNvGrpSpPr/>
          <p:nvPr/>
        </p:nvGrpSpPr>
        <p:grpSpPr>
          <a:xfrm>
            <a:off x="-642826" y="-361374"/>
            <a:ext cx="10078137" cy="5727114"/>
            <a:chOff x="-642826" y="-361374"/>
            <a:chExt cx="10078137" cy="5727114"/>
          </a:xfrm>
        </p:grpSpPr>
        <p:pic>
          <p:nvPicPr>
            <p:cNvPr id="95" name="Google Shape;95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-888884">
              <a:off x="-442175" y="1648824"/>
              <a:ext cx="1042351" cy="1704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737487" y="4608490"/>
              <a:ext cx="1554450" cy="757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-9658824">
              <a:off x="8647269" y="1969479"/>
              <a:ext cx="569668" cy="14355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8"/>
            <p:cNvPicPr preferRelativeResize="0"/>
            <p:nvPr/>
          </p:nvPicPr>
          <p:blipFill rotWithShape="1">
            <a:blip r:embed="rId6">
              <a:alphaModFix/>
            </a:blip>
            <a:srcRect b="0" l="59" r="49" t="0"/>
            <a:stretch/>
          </p:blipFill>
          <p:spPr>
            <a:xfrm rot="-599362">
              <a:off x="3500942" y="-225178"/>
              <a:ext cx="1635290" cy="74370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9"/>
          <p:cNvSpPr txBox="1"/>
          <p:nvPr>
            <p:ph idx="1" type="subTitle"/>
          </p:nvPr>
        </p:nvSpPr>
        <p:spPr>
          <a:xfrm>
            <a:off x="4599700" y="1307650"/>
            <a:ext cx="38292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9"/>
          <p:cNvSpPr txBox="1"/>
          <p:nvPr>
            <p:ph type="title"/>
          </p:nvPr>
        </p:nvSpPr>
        <p:spPr>
          <a:xfrm>
            <a:off x="4599700" y="535000"/>
            <a:ext cx="3829200" cy="62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9"/>
          <p:cNvSpPr/>
          <p:nvPr>
            <p:ph idx="2" type="pic"/>
          </p:nvPr>
        </p:nvSpPr>
        <p:spPr>
          <a:xfrm>
            <a:off x="-6100" y="-3200"/>
            <a:ext cx="4119900" cy="2679600"/>
          </a:xfrm>
          <a:prstGeom prst="rect">
            <a:avLst/>
          </a:prstGeom>
          <a:noFill/>
          <a:ln>
            <a:noFill/>
          </a:ln>
        </p:spPr>
      </p:sp>
      <p:sp>
        <p:nvSpPr>
          <p:cNvPr id="20" name="Google Shape;20;p9"/>
          <p:cNvSpPr/>
          <p:nvPr>
            <p:ph idx="3" type="pic"/>
          </p:nvPr>
        </p:nvSpPr>
        <p:spPr>
          <a:xfrm>
            <a:off x="4191000" y="2746300"/>
            <a:ext cx="4953000" cy="2394000"/>
          </a:xfrm>
          <a:prstGeom prst="rect">
            <a:avLst/>
          </a:prstGeom>
          <a:noFill/>
          <a:ln>
            <a:noFill/>
          </a:ln>
        </p:spPr>
      </p:sp>
      <p:sp>
        <p:nvSpPr>
          <p:cNvPr id="21" name="Google Shape;21;p9"/>
          <p:cNvSpPr/>
          <p:nvPr>
            <p:ph idx="4" type="pic"/>
          </p:nvPr>
        </p:nvSpPr>
        <p:spPr>
          <a:xfrm>
            <a:off x="0" y="2749525"/>
            <a:ext cx="4119900" cy="2394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2" name="Google Shape;22;p9"/>
          <p:cNvGrpSpPr/>
          <p:nvPr/>
        </p:nvGrpSpPr>
        <p:grpSpPr>
          <a:xfrm>
            <a:off x="7457577" y="-976814"/>
            <a:ext cx="1942650" cy="3143602"/>
            <a:chOff x="7457577" y="-976814"/>
            <a:chExt cx="1942650" cy="3143602"/>
          </a:xfrm>
        </p:grpSpPr>
        <p:pic>
          <p:nvPicPr>
            <p:cNvPr id="23" name="Google Shape;23;p9"/>
            <p:cNvPicPr preferRelativeResize="0"/>
            <p:nvPr/>
          </p:nvPicPr>
          <p:blipFill rotWithShape="1">
            <a:blip r:embed="rId3">
              <a:alphaModFix/>
            </a:blip>
            <a:srcRect b="19" l="0" r="0" t="19"/>
            <a:stretch/>
          </p:blipFill>
          <p:spPr>
            <a:xfrm rot="-1320648">
              <a:off x="8762253" y="1436638"/>
              <a:ext cx="534968" cy="653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24;p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8100004">
              <a:off x="7907726" y="-857974"/>
              <a:ext cx="1042351" cy="170497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10"/>
          <p:cNvSpPr txBox="1"/>
          <p:nvPr>
            <p:ph idx="1" type="subTitle"/>
          </p:nvPr>
        </p:nvSpPr>
        <p:spPr>
          <a:xfrm>
            <a:off x="927038" y="1238250"/>
            <a:ext cx="34323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9" name="Google Shape;29;p10"/>
          <p:cNvSpPr txBox="1"/>
          <p:nvPr>
            <p:ph idx="2" type="subTitle"/>
          </p:nvPr>
        </p:nvSpPr>
        <p:spPr>
          <a:xfrm>
            <a:off x="927038" y="1658850"/>
            <a:ext cx="3432300" cy="11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" name="Google Shape;30;p10"/>
          <p:cNvSpPr txBox="1"/>
          <p:nvPr>
            <p:ph idx="3" type="subTitle"/>
          </p:nvPr>
        </p:nvSpPr>
        <p:spPr>
          <a:xfrm>
            <a:off x="4784669" y="1658850"/>
            <a:ext cx="3432300" cy="11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4" type="subTitle"/>
          </p:nvPr>
        </p:nvSpPr>
        <p:spPr>
          <a:xfrm>
            <a:off x="927039" y="3453200"/>
            <a:ext cx="3432300" cy="11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2" name="Google Shape;32;p10"/>
          <p:cNvSpPr txBox="1"/>
          <p:nvPr>
            <p:ph idx="5" type="subTitle"/>
          </p:nvPr>
        </p:nvSpPr>
        <p:spPr>
          <a:xfrm>
            <a:off x="4784669" y="1238250"/>
            <a:ext cx="34323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3" name="Google Shape;33;p10"/>
          <p:cNvSpPr txBox="1"/>
          <p:nvPr>
            <p:ph idx="6" type="subTitle"/>
          </p:nvPr>
        </p:nvSpPr>
        <p:spPr>
          <a:xfrm>
            <a:off x="927039" y="3032600"/>
            <a:ext cx="34323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34" name="Google Shape;34;p10"/>
          <p:cNvGrpSpPr/>
          <p:nvPr/>
        </p:nvGrpSpPr>
        <p:grpSpPr>
          <a:xfrm>
            <a:off x="-974059" y="3054064"/>
            <a:ext cx="1711868" cy="2141987"/>
            <a:chOff x="-974059" y="3054064"/>
            <a:chExt cx="1711868" cy="2141987"/>
          </a:xfrm>
        </p:grpSpPr>
        <p:pic>
          <p:nvPicPr>
            <p:cNvPr id="35" name="Google Shape;35;p1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2043951">
              <a:off x="-895350" y="4068416"/>
              <a:ext cx="1554450" cy="757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10"/>
            <p:cNvPicPr preferRelativeResize="0"/>
            <p:nvPr/>
          </p:nvPicPr>
          <p:blipFill rotWithShape="1">
            <a:blip r:embed="rId4">
              <a:alphaModFix/>
            </a:blip>
            <a:srcRect b="19" l="0" r="0" t="19"/>
            <a:stretch/>
          </p:blipFill>
          <p:spPr>
            <a:xfrm rot="-1320648">
              <a:off x="-71722" y="3130488"/>
              <a:ext cx="534968" cy="6537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" name="Google Shape;37;p10"/>
          <p:cNvSpPr/>
          <p:nvPr>
            <p:ph idx="7" type="pic"/>
          </p:nvPr>
        </p:nvSpPr>
        <p:spPr>
          <a:xfrm>
            <a:off x="4784675" y="2994500"/>
            <a:ext cx="3432300" cy="1614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1"/>
          <p:cNvSpPr txBox="1"/>
          <p:nvPr>
            <p:ph type="title"/>
          </p:nvPr>
        </p:nvSpPr>
        <p:spPr>
          <a:xfrm>
            <a:off x="796525" y="1921751"/>
            <a:ext cx="24153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11"/>
          <p:cNvSpPr txBox="1"/>
          <p:nvPr>
            <p:ph idx="1" type="subTitle"/>
          </p:nvPr>
        </p:nvSpPr>
        <p:spPr>
          <a:xfrm>
            <a:off x="796525" y="2630351"/>
            <a:ext cx="24153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2" type="title"/>
          </p:nvPr>
        </p:nvSpPr>
        <p:spPr>
          <a:xfrm>
            <a:off x="3364311" y="3076100"/>
            <a:ext cx="24153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11"/>
          <p:cNvSpPr txBox="1"/>
          <p:nvPr>
            <p:ph idx="3" type="subTitle"/>
          </p:nvPr>
        </p:nvSpPr>
        <p:spPr>
          <a:xfrm>
            <a:off x="3364311" y="3784701"/>
            <a:ext cx="24153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4" type="title"/>
          </p:nvPr>
        </p:nvSpPr>
        <p:spPr>
          <a:xfrm>
            <a:off x="5932097" y="1921750"/>
            <a:ext cx="24153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5" name="Google Shape;45;p11"/>
          <p:cNvSpPr txBox="1"/>
          <p:nvPr>
            <p:ph idx="5" type="subTitle"/>
          </p:nvPr>
        </p:nvSpPr>
        <p:spPr>
          <a:xfrm>
            <a:off x="5932097" y="2630350"/>
            <a:ext cx="24153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7" name="Google Shape;47;p11"/>
          <p:cNvGrpSpPr/>
          <p:nvPr/>
        </p:nvGrpSpPr>
        <p:grpSpPr>
          <a:xfrm>
            <a:off x="7171797" y="2324103"/>
            <a:ext cx="2710012" cy="3332023"/>
            <a:chOff x="7171797" y="2324103"/>
            <a:chExt cx="2710012" cy="3332023"/>
          </a:xfrm>
        </p:grpSpPr>
        <p:pic>
          <p:nvPicPr>
            <p:cNvPr id="48" name="Google Shape;48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2043951">
              <a:off x="8248650" y="4528491"/>
              <a:ext cx="1554450" cy="757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1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994335">
              <a:off x="8674368" y="2375528"/>
              <a:ext cx="569668" cy="14355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1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-1320648">
              <a:off x="7274803" y="4684925"/>
              <a:ext cx="534968" cy="6537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1" name="Google Shape;51;p11"/>
          <p:cNvSpPr/>
          <p:nvPr>
            <p:ph idx="7" type="pic"/>
          </p:nvPr>
        </p:nvSpPr>
        <p:spPr>
          <a:xfrm>
            <a:off x="3364300" y="1283050"/>
            <a:ext cx="2415300" cy="1571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5" name="Google Shape;55;p12"/>
          <p:cNvGrpSpPr/>
          <p:nvPr/>
        </p:nvGrpSpPr>
        <p:grpSpPr>
          <a:xfrm>
            <a:off x="7668616" y="3009262"/>
            <a:ext cx="2448476" cy="2649812"/>
            <a:chOff x="7668616" y="3009262"/>
            <a:chExt cx="2448476" cy="2649812"/>
          </a:xfrm>
        </p:grpSpPr>
        <p:pic>
          <p:nvPicPr>
            <p:cNvPr id="56" name="Google Shape;56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-2500693">
              <a:off x="8507600" y="3430241"/>
              <a:ext cx="1554449" cy="757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1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3495569">
              <a:off x="8144068" y="4321429"/>
              <a:ext cx="569668" cy="143559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60;p13"/>
          <p:cNvGrpSpPr/>
          <p:nvPr/>
        </p:nvGrpSpPr>
        <p:grpSpPr>
          <a:xfrm>
            <a:off x="-373984" y="-888975"/>
            <a:ext cx="9862571" cy="6386650"/>
            <a:chOff x="-373984" y="-888975"/>
            <a:chExt cx="9862571" cy="6386650"/>
          </a:xfrm>
        </p:grpSpPr>
        <p:pic>
          <p:nvPicPr>
            <p:cNvPr id="61" name="Google Shape;61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2043951">
              <a:off x="-295275" y="4153866"/>
              <a:ext cx="1554450" cy="757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994335">
              <a:off x="8726018" y="3121478"/>
              <a:ext cx="569668" cy="14355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1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-1320648">
              <a:off x="146728" y="183700"/>
              <a:ext cx="534968" cy="653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1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-599363">
              <a:off x="2624642" y="4617772"/>
              <a:ext cx="1635290" cy="7437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3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-7037278">
              <a:off x="7053800" y="-792651"/>
              <a:ext cx="1042352" cy="1704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3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2848125" y="-888975"/>
              <a:ext cx="1666875" cy="14239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7" name="Google Shape;67;p13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" name="Google Shape;70;p14"/>
          <p:cNvGrpSpPr/>
          <p:nvPr/>
        </p:nvGrpSpPr>
        <p:grpSpPr>
          <a:xfrm>
            <a:off x="-566013" y="-794174"/>
            <a:ext cx="10476397" cy="6344625"/>
            <a:chOff x="-566013" y="-794174"/>
            <a:chExt cx="10476397" cy="6344625"/>
          </a:xfrm>
        </p:grpSpPr>
        <p:pic>
          <p:nvPicPr>
            <p:cNvPr id="71" name="Google Shape;71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2043951">
              <a:off x="8277225" y="2193128"/>
              <a:ext cx="1554450" cy="757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72;p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4432877">
              <a:off x="6039968" y="4359728"/>
              <a:ext cx="569667" cy="14355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" name="Google Shape;73;p1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-1320648">
              <a:off x="-215222" y="1438450"/>
              <a:ext cx="534968" cy="653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" name="Google Shape;74;p1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-599363">
              <a:off x="2053142" y="-312016"/>
              <a:ext cx="1635290" cy="7437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1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-7037278">
              <a:off x="7053800" y="-792651"/>
              <a:ext cx="1042352" cy="1704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4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-566013" y="4126475"/>
              <a:ext cx="1666875" cy="14239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7" name="Google Shape;77;p14"/>
          <p:cNvSpPr txBox="1"/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8" name="Google Shape;78;p14"/>
          <p:cNvSpPr txBox="1"/>
          <p:nvPr>
            <p:ph idx="1" type="subTitle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" name="Google Shape;82;p16"/>
          <p:cNvGrpSpPr/>
          <p:nvPr/>
        </p:nvGrpSpPr>
        <p:grpSpPr>
          <a:xfrm>
            <a:off x="7322344" y="1659852"/>
            <a:ext cx="2166243" cy="4266144"/>
            <a:chOff x="7322344" y="1659852"/>
            <a:chExt cx="2166243" cy="4266144"/>
          </a:xfrm>
        </p:grpSpPr>
        <p:pic>
          <p:nvPicPr>
            <p:cNvPr id="83" name="Google Shape;83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994335">
              <a:off x="8726018" y="2730953"/>
              <a:ext cx="569668" cy="14355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84;p16"/>
            <p:cNvPicPr preferRelativeResize="0"/>
            <p:nvPr/>
          </p:nvPicPr>
          <p:blipFill rotWithShape="1">
            <a:blip r:embed="rId4">
              <a:alphaModFix/>
            </a:blip>
            <a:srcRect b="19" l="0" r="0" t="19"/>
            <a:stretch/>
          </p:blipFill>
          <p:spPr>
            <a:xfrm rot="-1320648">
              <a:off x="8783928" y="1736276"/>
              <a:ext cx="534968" cy="653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-7037278">
              <a:off x="7797725" y="4219499"/>
              <a:ext cx="1042352" cy="170497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b="1" i="0" sz="30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b="1" i="0" sz="30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b="1" i="0" sz="30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b="1" i="0" sz="30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b="1" i="0" sz="30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b="1" i="0" sz="30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b="1" i="0" sz="30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b="1" i="0" sz="30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b="1" i="0" sz="3000" u="none" cap="none" strike="noStrike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01879" y="1912355"/>
            <a:ext cx="1347438" cy="1318805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04" name="Google Shape;104;p1"/>
          <p:cNvSpPr txBox="1"/>
          <p:nvPr>
            <p:ph type="title"/>
          </p:nvPr>
        </p:nvSpPr>
        <p:spPr>
          <a:xfrm>
            <a:off x="631865" y="126221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4000"/>
              <a:t>Feedforward </a:t>
            </a:r>
            <a:endParaRPr sz="4000"/>
          </a:p>
        </p:txBody>
      </p:sp>
      <p:sp>
        <p:nvSpPr>
          <p:cNvPr id="105" name="Google Shape;105;p1"/>
          <p:cNvSpPr txBox="1"/>
          <p:nvPr/>
        </p:nvSpPr>
        <p:spPr>
          <a:xfrm>
            <a:off x="1903511" y="3257712"/>
            <a:ext cx="5685943" cy="5250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Bridging the Gap Between Food Surplus and Hunger</a:t>
            </a:r>
            <a:endParaRPr/>
          </a:p>
        </p:txBody>
      </p:sp>
      <p:sp>
        <p:nvSpPr>
          <p:cNvPr id="106" name="Google Shape;106;p1"/>
          <p:cNvSpPr txBox="1"/>
          <p:nvPr/>
        </p:nvSpPr>
        <p:spPr>
          <a:xfrm>
            <a:off x="0" y="3949086"/>
            <a:ext cx="2699133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Bodoni"/>
                <a:ea typeface="Bodoni"/>
                <a:cs typeface="Bodoni"/>
                <a:sym typeface="Bodoni"/>
              </a:rPr>
              <a:t>Presented by :- </a:t>
            </a:r>
            <a:endParaRPr/>
          </a:p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Bodoni"/>
                <a:ea typeface="Bodoni"/>
                <a:cs typeface="Bodoni"/>
                <a:sym typeface="Bodoni"/>
              </a:rPr>
              <a:t>Sanjivani Shende(46)</a:t>
            </a:r>
            <a:endParaRPr/>
          </a:p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Bodoni"/>
                <a:ea typeface="Bodoni"/>
                <a:cs typeface="Bodoni"/>
                <a:sym typeface="Bodoni"/>
              </a:rPr>
              <a:t>Mayuri Anandikar (59)</a:t>
            </a:r>
            <a:br>
              <a:rPr b="0" i="0" lang="en-US" sz="1800" u="none" cap="none" strike="noStrike">
                <a:solidFill>
                  <a:srgbClr val="000000"/>
                </a:solidFill>
                <a:latin typeface="Bodoni"/>
                <a:ea typeface="Bodoni"/>
                <a:cs typeface="Bodoni"/>
                <a:sym typeface="Bodoni"/>
              </a:rPr>
            </a:br>
            <a:endParaRPr b="0" i="0" sz="1800" u="none" cap="none" strike="noStrike">
              <a:solidFill>
                <a:srgbClr val="000000"/>
              </a:solidFill>
              <a:latin typeface="Bodoni"/>
              <a:ea typeface="Bodoni"/>
              <a:cs typeface="Bodoni"/>
              <a:sym typeface="Bodon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sp>
        <p:nvSpPr>
          <p:cNvPr id="107" name="Google Shape;107;p1"/>
          <p:cNvSpPr txBox="1"/>
          <p:nvPr/>
        </p:nvSpPr>
        <p:spPr>
          <a:xfrm>
            <a:off x="8688300" y="4687750"/>
            <a:ext cx="4557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108" name="Google Shape;108;p1"/>
          <p:cNvSpPr txBox="1"/>
          <p:nvPr/>
        </p:nvSpPr>
        <p:spPr>
          <a:xfrm>
            <a:off x="631866" y="84977"/>
            <a:ext cx="72787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St. Vincent Pallotti College of Engineering and Technology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"/>
          <p:cNvSpPr txBox="1"/>
          <p:nvPr/>
        </p:nvSpPr>
        <p:spPr>
          <a:xfrm>
            <a:off x="953035" y="640225"/>
            <a:ext cx="6636419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rPr>
              <a:t>DEPARTMENT: COMPUTER SCIENCE &amp; BUSINESS SYSTEMS</a:t>
            </a:r>
            <a:endParaRPr b="0" i="0" sz="1600" u="none" cap="none" strike="noStrike">
              <a:solidFill>
                <a:srgbClr val="0000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/>
          <p:cNvSpPr txBox="1"/>
          <p:nvPr>
            <p:ph type="title"/>
          </p:nvPr>
        </p:nvSpPr>
        <p:spPr>
          <a:xfrm>
            <a:off x="725747" y="495759"/>
            <a:ext cx="5533200" cy="56759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2800"/>
              <a:t>Problem Statement</a:t>
            </a:r>
            <a:endParaRPr sz="2800"/>
          </a:p>
        </p:txBody>
      </p:sp>
      <p:sp>
        <p:nvSpPr>
          <p:cNvPr id="115" name="Google Shape;115;p2"/>
          <p:cNvSpPr txBox="1"/>
          <p:nvPr/>
        </p:nvSpPr>
        <p:spPr>
          <a:xfrm>
            <a:off x="1286005" y="1351688"/>
            <a:ext cx="6208652" cy="27135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Century"/>
                <a:ea typeface="Century"/>
                <a:cs typeface="Century"/>
                <a:sym typeface="Century"/>
              </a:rPr>
              <a:t>The Issue at Hand :-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entury"/>
              <a:ea typeface="Century"/>
              <a:cs typeface="Century"/>
              <a:sym typeface="Century"/>
            </a:endParaRPr>
          </a:p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b="0" i="0" lang="en-US" sz="2000" u="none" cap="none" strike="noStrike">
                <a:solidFill>
                  <a:srgbClr val="000000"/>
                </a:solidFill>
                <a:latin typeface="Century"/>
                <a:ea typeface="Century"/>
                <a:cs typeface="Century"/>
                <a:sym typeface="Century"/>
              </a:rPr>
              <a:t>Food Waste: Millions of tons of food are wasted each year.</a:t>
            </a:r>
            <a:endParaRPr/>
          </a:p>
          <a:p>
            <a:pPr indent="-158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entury"/>
              <a:ea typeface="Century"/>
              <a:cs typeface="Century"/>
              <a:sym typeface="Century"/>
            </a:endParaRPr>
          </a:p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b="0" i="0" lang="en-US" sz="2000" u="none" cap="none" strike="noStrike">
                <a:solidFill>
                  <a:srgbClr val="000000"/>
                </a:solidFill>
                <a:latin typeface="Century"/>
                <a:ea typeface="Century"/>
                <a:cs typeface="Century"/>
                <a:sym typeface="Century"/>
              </a:rPr>
              <a:t> Hunger Crisis: Despite this, millions of people still suffer from hunger.</a:t>
            </a:r>
            <a:endParaRPr/>
          </a:p>
          <a:p>
            <a:pPr indent="-158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entury"/>
              <a:ea typeface="Century"/>
              <a:cs typeface="Century"/>
              <a:sym typeface="Century"/>
            </a:endParaRPr>
          </a:p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Char char="o"/>
            </a:pPr>
            <a:r>
              <a:rPr b="0" i="0" lang="en-US" sz="2000" u="none" cap="none" strike="noStrike">
                <a:solidFill>
                  <a:srgbClr val="000000"/>
                </a:solidFill>
                <a:latin typeface="Century"/>
                <a:ea typeface="Century"/>
                <a:cs typeface="Century"/>
                <a:sym typeface="Century"/>
              </a:rPr>
              <a:t> Gap: There’s a disconnect between food donors and those in need.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entury"/>
              <a:ea typeface="Century"/>
              <a:cs typeface="Century"/>
              <a:sym typeface="Century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8688300" y="4687750"/>
            <a:ext cx="4557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 txBox="1"/>
          <p:nvPr>
            <p:ph idx="1" type="subTitle"/>
          </p:nvPr>
        </p:nvSpPr>
        <p:spPr>
          <a:xfrm>
            <a:off x="878563" y="1264814"/>
            <a:ext cx="34323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Objectives</a:t>
            </a:r>
            <a:endParaRPr/>
          </a:p>
        </p:txBody>
      </p:sp>
      <p:sp>
        <p:nvSpPr>
          <p:cNvPr id="122" name="Google Shape;122;p3"/>
          <p:cNvSpPr txBox="1"/>
          <p:nvPr>
            <p:ph idx="5" type="subTitle"/>
          </p:nvPr>
        </p:nvSpPr>
        <p:spPr>
          <a:xfrm>
            <a:off x="5214327" y="1162050"/>
            <a:ext cx="34323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Goals for impact</a:t>
            </a:r>
            <a:endParaRPr/>
          </a:p>
        </p:txBody>
      </p:sp>
      <p:sp>
        <p:nvSpPr>
          <p:cNvPr id="123" name="Google Shape;123;p3"/>
          <p:cNvSpPr txBox="1"/>
          <p:nvPr>
            <p:ph idx="6" type="subTitle"/>
          </p:nvPr>
        </p:nvSpPr>
        <p:spPr>
          <a:xfrm>
            <a:off x="927038" y="3221846"/>
            <a:ext cx="34323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Target audience</a:t>
            </a:r>
            <a:endParaRPr/>
          </a:p>
        </p:txBody>
      </p:sp>
      <p:sp>
        <p:nvSpPr>
          <p:cNvPr id="124" name="Google Shape;124;p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/>
              <a:t>OBJECTIVES AND TARGET</a:t>
            </a:r>
            <a:endParaRPr/>
          </a:p>
        </p:txBody>
      </p:sp>
      <p:sp>
        <p:nvSpPr>
          <p:cNvPr id="125" name="Google Shape;125;p3"/>
          <p:cNvSpPr txBox="1"/>
          <p:nvPr>
            <p:ph idx="2" type="subTitle"/>
          </p:nvPr>
        </p:nvSpPr>
        <p:spPr>
          <a:xfrm>
            <a:off x="720000" y="1708889"/>
            <a:ext cx="3432300" cy="11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1.Facilitate seamless food donations from individuals and businesses to NGOs.</a:t>
            </a:r>
            <a:endParaRPr/>
          </a:p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2. Ensure transparent tracking of food donations and their impact.</a:t>
            </a:r>
            <a:endParaRPr/>
          </a:p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3. Promote community participation in reducing hunger and food waste.</a:t>
            </a:r>
            <a:endParaRPr/>
          </a:p>
        </p:txBody>
      </p:sp>
      <p:sp>
        <p:nvSpPr>
          <p:cNvPr id="126" name="Google Shape;126;p3"/>
          <p:cNvSpPr txBox="1"/>
          <p:nvPr>
            <p:ph idx="3" type="subTitle"/>
          </p:nvPr>
        </p:nvSpPr>
        <p:spPr>
          <a:xfrm>
            <a:off x="5055764" y="1643136"/>
            <a:ext cx="3432300" cy="153604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1. Reduce food waste- by connecting surplus food to those in need.</a:t>
            </a:r>
            <a:endParaRPr/>
          </a:p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2. Enhance food distribution- efficiency through streamlined NGO efforts.</a:t>
            </a:r>
            <a:endParaRPr/>
          </a:p>
          <a:p>
            <a:pPr indent="-3048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3. Increase community engagement- in combating hunger and promoting sustainability.</a:t>
            </a:r>
            <a:endParaRPr/>
          </a:p>
        </p:txBody>
      </p:sp>
      <p:sp>
        <p:nvSpPr>
          <p:cNvPr id="127" name="Google Shape;127;p3"/>
          <p:cNvSpPr txBox="1"/>
          <p:nvPr>
            <p:ph idx="4" type="subTitle"/>
          </p:nvPr>
        </p:nvSpPr>
        <p:spPr>
          <a:xfrm>
            <a:off x="927038" y="3640688"/>
            <a:ext cx="4184788" cy="13737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1. Individuals looking to donate surplus food from their homes or events.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2. Restaurants and food businesses aiming to reduce waste by donating unsold food.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3. NGOs and community organizations focused on distributing food to those in need.</a:t>
            </a:r>
            <a:endParaRPr/>
          </a:p>
        </p:txBody>
      </p:sp>
      <p:pic>
        <p:nvPicPr>
          <p:cNvPr id="128" name="Google Shape;12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51667" y="3470246"/>
            <a:ext cx="2895808" cy="141022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"/>
          <p:cNvSpPr txBox="1"/>
          <p:nvPr/>
        </p:nvSpPr>
        <p:spPr>
          <a:xfrm>
            <a:off x="8688300" y="4687750"/>
            <a:ext cx="4557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"/>
          <p:cNvSpPr txBox="1"/>
          <p:nvPr>
            <p:ph idx="6" type="title"/>
          </p:nvPr>
        </p:nvSpPr>
        <p:spPr>
          <a:xfrm>
            <a:off x="456320" y="1588877"/>
            <a:ext cx="7702550" cy="21348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lang="en-US" sz="1800"/>
              <a:t>Donors: Can post available surplus food on the platform.</a:t>
            </a:r>
            <a:br>
              <a:rPr lang="en-US" sz="1800"/>
            </a:br>
            <a:endParaRPr sz="1800"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lang="en-US" sz="1800"/>
              <a:t> NGOs:  View and accept donations, schedule pickups, and collaborate with other NGOs.</a:t>
            </a:r>
            <a:br>
              <a:rPr lang="en-US" sz="1800"/>
            </a:br>
            <a:endParaRPr sz="1800"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lang="en-US" sz="1800"/>
              <a:t> Community Feature: A donor leaderboard to encourage ongoing participation.</a:t>
            </a:r>
            <a:endParaRPr sz="1800"/>
          </a:p>
        </p:txBody>
      </p:sp>
      <p:sp>
        <p:nvSpPr>
          <p:cNvPr id="135" name="Google Shape;135;p4"/>
          <p:cNvSpPr txBox="1"/>
          <p:nvPr/>
        </p:nvSpPr>
        <p:spPr>
          <a:xfrm>
            <a:off x="1938967" y="366849"/>
            <a:ext cx="4968608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000000"/>
                </a:solidFill>
                <a:latin typeface="Bodoni"/>
                <a:ea typeface="Bodoni"/>
                <a:cs typeface="Bodoni"/>
                <a:sym typeface="Bodoni"/>
              </a:rPr>
              <a:t>How FeedForward Works</a:t>
            </a:r>
            <a:br>
              <a:rPr b="1" i="0" lang="en-US" sz="2800" u="none" cap="none" strike="noStrike">
                <a:solidFill>
                  <a:srgbClr val="000000"/>
                </a:solidFill>
                <a:latin typeface="Bodoni"/>
                <a:ea typeface="Bodoni"/>
                <a:cs typeface="Bodoni"/>
                <a:sym typeface="Bodoni"/>
              </a:rPr>
            </a:br>
            <a:br>
              <a:rPr b="1" i="0" lang="en-US" sz="2800" u="none" cap="none" strike="noStrike">
                <a:solidFill>
                  <a:srgbClr val="000000"/>
                </a:solidFill>
                <a:latin typeface="Bodoni"/>
                <a:ea typeface="Bodoni"/>
                <a:cs typeface="Bodoni"/>
                <a:sym typeface="Bodoni"/>
              </a:rPr>
            </a:br>
            <a:endParaRPr b="1" i="0" sz="2800" u="none" cap="none" strike="noStrike">
              <a:solidFill>
                <a:srgbClr val="000000"/>
              </a:solidFill>
              <a:latin typeface="Bodoni"/>
              <a:ea typeface="Bodoni"/>
              <a:cs typeface="Bodoni"/>
              <a:sym typeface="Bodoni"/>
            </a:endParaRPr>
          </a:p>
        </p:txBody>
      </p:sp>
      <p:pic>
        <p:nvPicPr>
          <p:cNvPr id="136" name="Google Shape;136;p4"/>
          <p:cNvPicPr preferRelativeResize="0"/>
          <p:nvPr/>
        </p:nvPicPr>
        <p:blipFill rotWithShape="1">
          <a:blip r:embed="rId3">
            <a:alphaModFix/>
          </a:blip>
          <a:srcRect b="6511" l="0" r="0" t="0"/>
          <a:stretch/>
        </p:blipFill>
        <p:spPr>
          <a:xfrm>
            <a:off x="6774254" y="68971"/>
            <a:ext cx="2259577" cy="151990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4"/>
          <p:cNvSpPr txBox="1"/>
          <p:nvPr/>
        </p:nvSpPr>
        <p:spPr>
          <a:xfrm>
            <a:off x="8688300" y="4687750"/>
            <a:ext cx="4557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804232"/>
            <a:ext cx="9144000" cy="3966312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 txBox="1"/>
          <p:nvPr/>
        </p:nvSpPr>
        <p:spPr>
          <a:xfrm>
            <a:off x="1001073" y="242354"/>
            <a:ext cx="1627369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Century"/>
                <a:ea typeface="Century"/>
                <a:cs typeface="Century"/>
                <a:sym typeface="Century"/>
              </a:rPr>
              <a:t>FLOW CHART</a:t>
            </a:r>
            <a:endParaRPr b="0" i="0" sz="1600" u="none" cap="none" strike="noStrike">
              <a:solidFill>
                <a:srgbClr val="000000"/>
              </a:solidFill>
              <a:latin typeface="Century"/>
              <a:ea typeface="Century"/>
              <a:cs typeface="Century"/>
              <a:sym typeface="Century"/>
            </a:endParaRPr>
          </a:p>
        </p:txBody>
      </p:sp>
      <p:grpSp>
        <p:nvGrpSpPr>
          <p:cNvPr id="144" name="Google Shape;144;p5"/>
          <p:cNvGrpSpPr/>
          <p:nvPr/>
        </p:nvGrpSpPr>
        <p:grpSpPr>
          <a:xfrm>
            <a:off x="211023" y="110169"/>
            <a:ext cx="3105054" cy="553576"/>
            <a:chOff x="4411970" y="2726085"/>
            <a:chExt cx="643107" cy="193659"/>
          </a:xfrm>
        </p:grpSpPr>
        <p:sp>
          <p:nvSpPr>
            <p:cNvPr id="145" name="Google Shape;145;p5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p5"/>
          <p:cNvSpPr txBox="1"/>
          <p:nvPr/>
        </p:nvSpPr>
        <p:spPr>
          <a:xfrm>
            <a:off x="8688300" y="4687750"/>
            <a:ext cx="4557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"/>
          <p:cNvSpPr txBox="1"/>
          <p:nvPr>
            <p:ph type="title"/>
          </p:nvPr>
        </p:nvSpPr>
        <p:spPr>
          <a:xfrm>
            <a:off x="598814" y="18331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4800"/>
              <a:t>THANK YOU !</a:t>
            </a:r>
            <a:br>
              <a:rPr lang="en-US" sz="4800"/>
            </a:br>
            <a:endParaRPr sz="4800"/>
          </a:p>
        </p:txBody>
      </p:sp>
      <p:pic>
        <p:nvPicPr>
          <p:cNvPr descr="https://lh7-us.googleusercontent.com/slidesz/AGV_vUd8fwVKFYjdsOK8uVhlwhTKWhqMuWrIs_Dc7XzfWsNFyVFFE_Vp-ncLVIo4SJpW_hQsCQANvuBCF0-RAGI8p5mYDtLvTDkv4C3JNU61xAbEeYg1jQbyplS9E2kFg1_bfdQNG59tWsymE0fUFsTC3Ud1gXgiHH11XuuIEa93V9SoBPw4zZE-SQ=s2048?key=3VF_byXLsb7_GMiHFvfgtw" id="154" name="Google Shape;15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08453" y="2815019"/>
            <a:ext cx="3001377" cy="144850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6"/>
          <p:cNvSpPr txBox="1"/>
          <p:nvPr/>
        </p:nvSpPr>
        <p:spPr>
          <a:xfrm>
            <a:off x="8688300" y="4687750"/>
            <a:ext cx="4557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ducing Food Waste Campaign by Slidesgo">
  <a:themeElements>
    <a:clrScheme name="Simple Light">
      <a:dk1>
        <a:srgbClr val="363636"/>
      </a:dk1>
      <a:lt1>
        <a:srgbClr val="FFFFFF"/>
      </a:lt1>
      <a:dk2>
        <a:srgbClr val="5F6F52"/>
      </a:dk2>
      <a:lt2>
        <a:srgbClr val="A9B388"/>
      </a:lt2>
      <a:accent1>
        <a:srgbClr val="B99470"/>
      </a:accent1>
      <a:accent2>
        <a:srgbClr val="783D1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Mayuri Anandikar</dc:creator>
</cp:coreProperties>
</file>